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8288000" cy="10287000"/>
  <p:notesSz cx="6858000" cy="9144000"/>
  <p:embeddedFontLst>
    <p:embeddedFont>
      <p:font typeface="Alta" panose="020B0604020202020204" charset="0"/>
      <p:regular r:id="rId10"/>
    </p:embeddedFont>
    <p:embeddedFont>
      <p:font typeface="Archivo Black" panose="020B0604020202020204" charset="0"/>
      <p:regular r:id="rId11"/>
    </p:embeddedFont>
    <p:embeddedFont>
      <p:font typeface="Georgia Pro Bold" panose="020B0604020202020204" charset="0"/>
      <p:regular r:id="rId12"/>
    </p:embeddedFont>
    <p:embeddedFont>
      <p:font typeface="Montserrat Classic" panose="020B0604020202020204" charset="0"/>
      <p:regular r:id="rId13"/>
    </p:embeddedFont>
    <p:embeddedFont>
      <p:font typeface="Montserrat Classic Bold" panose="020B0604020202020204" charset="0"/>
      <p:regular r:id="rId14"/>
    </p:embeddedFont>
    <p:embeddedFont>
      <p:font typeface="Montserrat Light" panose="00000400000000000000" pitchFamily="2" charset="0"/>
      <p:regular r:id="rId15"/>
    </p:embeddedFont>
    <p:embeddedFont>
      <p:font typeface="Montserrat Light Bold" panose="020B0604020202020204" charset="0"/>
      <p:regular r:id="rId16"/>
    </p:embeddedFont>
    <p:embeddedFont>
      <p:font typeface="Open Sauce Bold" panose="020B0604020202020204" charset="0"/>
      <p:regular r:id="rId17"/>
    </p:embeddedFont>
    <p:embeddedFont>
      <p:font typeface="Playfair Display SC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027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21081" y="1000665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8" y="0"/>
                </a:lnTo>
                <a:lnTo>
                  <a:pt x="1245838" y="985530"/>
                </a:lnTo>
                <a:lnTo>
                  <a:pt x="0" y="985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6"/>
              <a:stretch>
                <a:fillRect r="-6379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4191521" y="3349077"/>
            <a:ext cx="9904959" cy="3588846"/>
            <a:chOff x="0" y="0"/>
            <a:chExt cx="2608713" cy="9452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8736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293183" y="0"/>
            <a:ext cx="3701634" cy="3701634"/>
          </a:xfrm>
          <a:custGeom>
            <a:avLst/>
            <a:gdLst/>
            <a:ahLst/>
            <a:cxnLst/>
            <a:rect l="l" t="t" r="r" b="b"/>
            <a:pathLst>
              <a:path w="3701634" h="3701634">
                <a:moveTo>
                  <a:pt x="0" y="0"/>
                </a:moveTo>
                <a:lnTo>
                  <a:pt x="3701634" y="0"/>
                </a:lnTo>
                <a:lnTo>
                  <a:pt x="3701634" y="3701634"/>
                </a:lnTo>
                <a:lnTo>
                  <a:pt x="0" y="37016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441321" y="4034799"/>
            <a:ext cx="9405358" cy="21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040506"/>
                </a:solidFill>
                <a:latin typeface="Alta"/>
              </a:rPr>
              <a:t>RESQHUB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71449" y="3464745"/>
            <a:ext cx="7345101" cy="89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DEV TRIFORCE</a:t>
            </a:r>
          </a:p>
        </p:txBody>
      </p:sp>
      <p:sp>
        <p:nvSpPr>
          <p:cNvPr id="14" name="Freeform 14"/>
          <p:cNvSpPr/>
          <p:nvPr/>
        </p:nvSpPr>
        <p:spPr>
          <a:xfrm>
            <a:off x="7339245" y="-47834"/>
            <a:ext cx="3701634" cy="3701634"/>
          </a:xfrm>
          <a:custGeom>
            <a:avLst/>
            <a:gdLst/>
            <a:ahLst/>
            <a:cxnLst/>
            <a:rect l="l" t="t" r="r" b="b"/>
            <a:pathLst>
              <a:path w="3701634" h="3701634">
                <a:moveTo>
                  <a:pt x="0" y="0"/>
                </a:moveTo>
                <a:lnTo>
                  <a:pt x="3701634" y="0"/>
                </a:lnTo>
                <a:lnTo>
                  <a:pt x="3701634" y="3701633"/>
                </a:lnTo>
                <a:lnTo>
                  <a:pt x="0" y="37016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441321" y="6182437"/>
            <a:ext cx="9497482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PREPARE.RESPOND. RECOVER.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5400000">
            <a:off x="8633081" y="-4444042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0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82" b="-8052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59819" y="1357867"/>
            <a:ext cx="9168362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5516" y="5034623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u="none" strike="noStrike" spc="331" dirty="0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15958" y="5038017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 dirty="0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25471" y="5996619"/>
            <a:ext cx="2743420" cy="41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Montserrat Light"/>
              </a:rPr>
              <a:t>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14080" y="4887355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 dirty="0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62530" y="5933229"/>
            <a:ext cx="2743420" cy="86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Montserrat Light"/>
              </a:rPr>
              <a:t>Benefits and Impact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42141" y="7146836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 dirty="0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37538" y="8196585"/>
            <a:ext cx="2743420" cy="41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Montserrat Light"/>
              </a:rPr>
              <a:t>Scalability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20493" y="7146836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 dirty="0">
                <a:solidFill>
                  <a:srgbClr val="231F20"/>
                </a:solidFill>
                <a:latin typeface="Montserrat Classic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07043" y="8195606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Montserrat Light"/>
              </a:rPr>
              <a:t>Tech Stack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C73A8CA-4692-AD81-9C3B-1A12A5C8951E}"/>
              </a:ext>
            </a:extLst>
          </p:cNvPr>
          <p:cNvSpPr txBox="1"/>
          <p:nvPr/>
        </p:nvSpPr>
        <p:spPr>
          <a:xfrm>
            <a:off x="4322234" y="5937595"/>
            <a:ext cx="274342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Montserrat Light"/>
              </a:rPr>
              <a:t>Problem Overview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6862934" y="4347825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1" y="0"/>
                </a:lnTo>
                <a:lnTo>
                  <a:pt x="15026801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931024" y="-285694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543" r="-4008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3066218" y="517387"/>
            <a:ext cx="15859325" cy="2258023"/>
            <a:chOff x="0" y="0"/>
            <a:chExt cx="1537211" cy="218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3006075" y="6984302"/>
            <a:ext cx="1538192" cy="1462820"/>
          </a:xfrm>
          <a:custGeom>
            <a:avLst/>
            <a:gdLst/>
            <a:ahLst/>
            <a:cxnLst/>
            <a:rect l="l" t="t" r="r" b="b"/>
            <a:pathLst>
              <a:path w="1538192" h="1462820">
                <a:moveTo>
                  <a:pt x="0" y="0"/>
                </a:moveTo>
                <a:lnTo>
                  <a:pt x="1538192" y="0"/>
                </a:lnTo>
                <a:lnTo>
                  <a:pt x="1538192" y="1462821"/>
                </a:lnTo>
                <a:lnTo>
                  <a:pt x="0" y="14628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006075" y="4180970"/>
            <a:ext cx="1538192" cy="1462820"/>
          </a:xfrm>
          <a:custGeom>
            <a:avLst/>
            <a:gdLst/>
            <a:ahLst/>
            <a:cxnLst/>
            <a:rect l="l" t="t" r="r" b="b"/>
            <a:pathLst>
              <a:path w="1538192" h="1462820">
                <a:moveTo>
                  <a:pt x="0" y="0"/>
                </a:moveTo>
                <a:lnTo>
                  <a:pt x="1538192" y="0"/>
                </a:lnTo>
                <a:lnTo>
                  <a:pt x="1538192" y="1462820"/>
                </a:lnTo>
                <a:lnTo>
                  <a:pt x="0" y="1462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072304" y="4498625"/>
            <a:ext cx="7132181" cy="145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78"/>
              </a:lnSpc>
              <a:spcBef>
                <a:spcPct val="0"/>
              </a:spcBef>
            </a:pPr>
            <a:r>
              <a:rPr lang="en-US" sz="2810" spc="275" dirty="0">
                <a:solidFill>
                  <a:srgbClr val="231F20"/>
                </a:solidFill>
                <a:latin typeface="Georgia Pro Bold"/>
              </a:rPr>
              <a:t>Create a platform to enhance community-based disaster preparedness and response.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72304" y="7242831"/>
            <a:ext cx="7132181" cy="2459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78"/>
              </a:lnSpc>
              <a:spcBef>
                <a:spcPct val="0"/>
              </a:spcBef>
            </a:pPr>
            <a:r>
              <a:rPr lang="en-US" sz="2810" spc="275" dirty="0">
                <a:solidFill>
                  <a:srgbClr val="231F20"/>
                </a:solidFill>
                <a:latin typeface="Georgia Pro Bold"/>
              </a:rPr>
              <a:t>Utility-first design streamlines web development, promoting sustainability through resource efficiency, improved accessibility</a:t>
            </a:r>
            <a:r>
              <a:rPr lang="en-US" sz="2810" dirty="0">
                <a:latin typeface="Georgia Pro Bold" panose="020B0604020202020204" charset="0"/>
              </a:rPr>
              <a:t>.</a:t>
            </a:r>
            <a:endParaRPr lang="en-US" sz="2810" u="none" strike="noStrike" spc="275" dirty="0">
              <a:solidFill>
                <a:srgbClr val="231F20"/>
              </a:solidFill>
              <a:latin typeface="Georgia Pro Bold" panose="020B060402020202020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914400"/>
            <a:ext cx="10302329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</a:rPr>
              <a:t>PROBLEM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72304" y="3903360"/>
            <a:ext cx="7132181" cy="69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34"/>
              </a:lnSpc>
              <a:spcBef>
                <a:spcPct val="0"/>
              </a:spcBef>
            </a:pPr>
            <a:r>
              <a:rPr lang="en-US" sz="4010" spc="393">
                <a:solidFill>
                  <a:srgbClr val="231F20"/>
                </a:solidFill>
                <a:latin typeface="Montserrat Light Bold"/>
              </a:rPr>
              <a:t>1.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72304" y="6601949"/>
            <a:ext cx="7132181" cy="69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34"/>
              </a:lnSpc>
              <a:spcBef>
                <a:spcPct val="0"/>
              </a:spcBef>
            </a:pPr>
            <a:r>
              <a:rPr lang="en-US" sz="4010" spc="393">
                <a:solidFill>
                  <a:srgbClr val="231F20"/>
                </a:solidFill>
                <a:latin typeface="Montserrat Light Bold"/>
              </a:rPr>
              <a:t>2.</a:t>
            </a:r>
          </a:p>
        </p:txBody>
      </p:sp>
    </p:spTree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918" y="0"/>
            <a:ext cx="8585708" cy="10287000"/>
            <a:chOff x="0" y="0"/>
            <a:chExt cx="8585708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5708" cy="10287000"/>
            </a:xfrm>
            <a:custGeom>
              <a:avLst/>
              <a:gdLst/>
              <a:ahLst/>
              <a:cxnLst/>
              <a:rect l="l" t="t" r="r" b="b"/>
              <a:pathLst>
                <a:path w="8585708" h="10287000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15814" r="-400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8043788" y="1453505"/>
            <a:ext cx="10026879" cy="7514857"/>
            <a:chOff x="0" y="0"/>
            <a:chExt cx="2640824" cy="19792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40824" cy="1979222"/>
            </a:xfrm>
            <a:custGeom>
              <a:avLst/>
              <a:gdLst/>
              <a:ahLst/>
              <a:cxnLst/>
              <a:rect l="l" t="t" r="r" b="b"/>
              <a:pathLst>
                <a:path w="2640824" h="1979222">
                  <a:moveTo>
                    <a:pt x="20075" y="0"/>
                  </a:moveTo>
                  <a:lnTo>
                    <a:pt x="2620749" y="0"/>
                  </a:lnTo>
                  <a:cubicBezTo>
                    <a:pt x="2631836" y="0"/>
                    <a:pt x="2640824" y="8988"/>
                    <a:pt x="2640824" y="20075"/>
                  </a:cubicBezTo>
                  <a:lnTo>
                    <a:pt x="2640824" y="1959147"/>
                  </a:lnTo>
                  <a:cubicBezTo>
                    <a:pt x="2640824" y="1970234"/>
                    <a:pt x="2631836" y="1979222"/>
                    <a:pt x="2620749" y="1979222"/>
                  </a:cubicBezTo>
                  <a:lnTo>
                    <a:pt x="20075" y="1979222"/>
                  </a:lnTo>
                  <a:cubicBezTo>
                    <a:pt x="8988" y="1979222"/>
                    <a:pt x="0" y="1970234"/>
                    <a:pt x="0" y="1959147"/>
                  </a:cubicBezTo>
                  <a:lnTo>
                    <a:pt x="0" y="20075"/>
                  </a:lnTo>
                  <a:cubicBezTo>
                    <a:pt x="0" y="8988"/>
                    <a:pt x="8988" y="0"/>
                    <a:pt x="20075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640824" cy="1998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780033" y="6119259"/>
            <a:ext cx="2706695" cy="2696122"/>
            <a:chOff x="0" y="0"/>
            <a:chExt cx="6502400" cy="6477000"/>
          </a:xfrm>
        </p:grpSpPr>
        <p:sp>
          <p:nvSpPr>
            <p:cNvPr id="11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3455" r="223" b="-3455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8472500" y="1630405"/>
            <a:ext cx="9386789" cy="658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499"/>
              </a:lnSpc>
              <a:spcBef>
                <a:spcPct val="0"/>
              </a:spcBef>
            </a:pPr>
            <a:r>
              <a:rPr lang="en-US" sz="12680" spc="443">
                <a:solidFill>
                  <a:srgbClr val="010101"/>
                </a:solidFill>
                <a:latin typeface="Archivo Black"/>
              </a:rPr>
              <a:t>WHAT IS RESQHUB?</a:t>
            </a: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613275" y="0"/>
            <a:ext cx="10674725" cy="6004533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13407" b="-1340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38256" y="2732617"/>
            <a:ext cx="7393800" cy="2410883"/>
            <a:chOff x="0" y="0"/>
            <a:chExt cx="2523766" cy="8229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23766" cy="822920"/>
            </a:xfrm>
            <a:custGeom>
              <a:avLst/>
              <a:gdLst/>
              <a:ahLst/>
              <a:cxnLst/>
              <a:rect l="l" t="t" r="r" b="b"/>
              <a:pathLst>
                <a:path w="2523766" h="822920">
                  <a:moveTo>
                    <a:pt x="11518" y="0"/>
                  </a:moveTo>
                  <a:lnTo>
                    <a:pt x="2512248" y="0"/>
                  </a:lnTo>
                  <a:cubicBezTo>
                    <a:pt x="2518609" y="0"/>
                    <a:pt x="2523766" y="5157"/>
                    <a:pt x="2523766" y="11518"/>
                  </a:cubicBezTo>
                  <a:lnTo>
                    <a:pt x="2523766" y="811402"/>
                  </a:lnTo>
                  <a:cubicBezTo>
                    <a:pt x="2523766" y="817763"/>
                    <a:pt x="2518609" y="822920"/>
                    <a:pt x="2512248" y="822920"/>
                  </a:cubicBezTo>
                  <a:lnTo>
                    <a:pt x="11518" y="822920"/>
                  </a:lnTo>
                  <a:cubicBezTo>
                    <a:pt x="5157" y="822920"/>
                    <a:pt x="0" y="817763"/>
                    <a:pt x="0" y="811402"/>
                  </a:cubicBezTo>
                  <a:lnTo>
                    <a:pt x="0" y="11518"/>
                  </a:lnTo>
                  <a:cubicBezTo>
                    <a:pt x="0" y="5157"/>
                    <a:pt x="5157" y="0"/>
                    <a:pt x="11518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523766" cy="841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85003" y="3036828"/>
            <a:ext cx="6382377" cy="163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1"/>
              </a:lnSpc>
            </a:pPr>
            <a:r>
              <a:rPr lang="en-US" sz="3203" spc="313">
                <a:solidFill>
                  <a:srgbClr val="F2F4F5"/>
                </a:solidFill>
                <a:latin typeface="Montserrat Light"/>
              </a:rPr>
              <a:t>Community-Based Disaster Preparedness Platform.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084653" y="6703138"/>
            <a:ext cx="7031578" cy="2410588"/>
            <a:chOff x="0" y="0"/>
            <a:chExt cx="2400127" cy="8228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00127" cy="822819"/>
            </a:xfrm>
            <a:custGeom>
              <a:avLst/>
              <a:gdLst/>
              <a:ahLst/>
              <a:cxnLst/>
              <a:rect l="l" t="t" r="r" b="b"/>
              <a:pathLst>
                <a:path w="2400127" h="822819">
                  <a:moveTo>
                    <a:pt x="12111" y="0"/>
                  </a:moveTo>
                  <a:lnTo>
                    <a:pt x="2388016" y="0"/>
                  </a:lnTo>
                  <a:cubicBezTo>
                    <a:pt x="2394705" y="0"/>
                    <a:pt x="2400127" y="5422"/>
                    <a:pt x="2400127" y="12111"/>
                  </a:cubicBezTo>
                  <a:lnTo>
                    <a:pt x="2400127" y="810708"/>
                  </a:lnTo>
                  <a:cubicBezTo>
                    <a:pt x="2400127" y="817397"/>
                    <a:pt x="2394705" y="822819"/>
                    <a:pt x="2388016" y="822819"/>
                  </a:cubicBezTo>
                  <a:lnTo>
                    <a:pt x="12111" y="822819"/>
                  </a:lnTo>
                  <a:cubicBezTo>
                    <a:pt x="5422" y="822819"/>
                    <a:pt x="0" y="817397"/>
                    <a:pt x="0" y="810708"/>
                  </a:cubicBezTo>
                  <a:lnTo>
                    <a:pt x="0" y="12111"/>
                  </a:lnTo>
                  <a:cubicBezTo>
                    <a:pt x="0" y="5422"/>
                    <a:pt x="5422" y="0"/>
                    <a:pt x="1211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2400127" cy="841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20225" y="6382993"/>
            <a:ext cx="3165641" cy="2875307"/>
            <a:chOff x="0" y="0"/>
            <a:chExt cx="1080545" cy="9814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80545" cy="981444"/>
            </a:xfrm>
            <a:custGeom>
              <a:avLst/>
              <a:gdLst/>
              <a:ahLst/>
              <a:cxnLst/>
              <a:rect l="l" t="t" r="r" b="b"/>
              <a:pathLst>
                <a:path w="1080545" h="981444">
                  <a:moveTo>
                    <a:pt x="1080545" y="490722"/>
                  </a:moveTo>
                  <a:lnTo>
                    <a:pt x="877345" y="981444"/>
                  </a:lnTo>
                  <a:lnTo>
                    <a:pt x="203200" y="981444"/>
                  </a:lnTo>
                  <a:lnTo>
                    <a:pt x="0" y="490722"/>
                  </a:lnTo>
                  <a:lnTo>
                    <a:pt x="203200" y="0"/>
                  </a:lnTo>
                  <a:lnTo>
                    <a:pt x="877345" y="0"/>
                  </a:lnTo>
                  <a:lnTo>
                    <a:pt x="1080545" y="490722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14300" y="-19050"/>
              <a:ext cx="851945" cy="1000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62120" y="2439024"/>
            <a:ext cx="3165641" cy="2875307"/>
            <a:chOff x="0" y="0"/>
            <a:chExt cx="1080545" cy="9814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80545" cy="981444"/>
            </a:xfrm>
            <a:custGeom>
              <a:avLst/>
              <a:gdLst/>
              <a:ahLst/>
              <a:cxnLst/>
              <a:rect l="l" t="t" r="r" b="b"/>
              <a:pathLst>
                <a:path w="1080545" h="981444">
                  <a:moveTo>
                    <a:pt x="1080545" y="490722"/>
                  </a:moveTo>
                  <a:lnTo>
                    <a:pt x="877345" y="981444"/>
                  </a:lnTo>
                  <a:lnTo>
                    <a:pt x="203200" y="981444"/>
                  </a:lnTo>
                  <a:lnTo>
                    <a:pt x="0" y="490722"/>
                  </a:lnTo>
                  <a:lnTo>
                    <a:pt x="203200" y="0"/>
                  </a:lnTo>
                  <a:lnTo>
                    <a:pt x="877345" y="0"/>
                  </a:lnTo>
                  <a:lnTo>
                    <a:pt x="1080545" y="490722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14300" y="-19050"/>
              <a:ext cx="851945" cy="1000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7565856" y="3013771"/>
            <a:ext cx="1958168" cy="1725814"/>
          </a:xfrm>
          <a:custGeom>
            <a:avLst/>
            <a:gdLst/>
            <a:ahLst/>
            <a:cxnLst/>
            <a:rect l="l" t="t" r="r" b="b"/>
            <a:pathLst>
              <a:path w="1958168" h="1725814">
                <a:moveTo>
                  <a:pt x="0" y="0"/>
                </a:moveTo>
                <a:lnTo>
                  <a:pt x="1958168" y="0"/>
                </a:lnTo>
                <a:lnTo>
                  <a:pt x="1958168" y="1725814"/>
                </a:lnTo>
                <a:lnTo>
                  <a:pt x="0" y="17258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301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573007" y="6878098"/>
            <a:ext cx="1860075" cy="1885098"/>
          </a:xfrm>
          <a:custGeom>
            <a:avLst/>
            <a:gdLst/>
            <a:ahLst/>
            <a:cxnLst/>
            <a:rect l="l" t="t" r="r" b="b"/>
            <a:pathLst>
              <a:path w="1860075" h="1885098">
                <a:moveTo>
                  <a:pt x="0" y="0"/>
                </a:moveTo>
                <a:lnTo>
                  <a:pt x="1860075" y="0"/>
                </a:lnTo>
                <a:lnTo>
                  <a:pt x="1860075" y="1885098"/>
                </a:lnTo>
                <a:lnTo>
                  <a:pt x="0" y="18850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306041" y="425101"/>
            <a:ext cx="7238899" cy="113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188"/>
              </a:lnSpc>
              <a:spcBef>
                <a:spcPct val="0"/>
              </a:spcBef>
            </a:pPr>
            <a:r>
              <a:rPr lang="en-US" sz="6658" u="none" strike="noStrike" spc="233">
                <a:solidFill>
                  <a:srgbClr val="010101"/>
                </a:solidFill>
                <a:latin typeface="Archivo Black"/>
              </a:rPr>
              <a:t>SOLUTION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-174642" y="5285756"/>
            <a:ext cx="4950833" cy="109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085865" y="6746747"/>
            <a:ext cx="6030366" cy="261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2"/>
              </a:lnSpc>
            </a:pPr>
            <a:r>
              <a:rPr lang="en-US" sz="1900" spc="186">
                <a:solidFill>
                  <a:srgbClr val="F2F4F5"/>
                </a:solidFill>
                <a:latin typeface="Montserrat Light"/>
              </a:rPr>
              <a:t>Our innovative platform is a comprehensive solution, featuring a user-friendly frontend application tailored for residents. It provides seamless access to real-time alerts, evacuation routes, and emergency contacts, empowering communities to take effective measures for disaster preparedness and response</a:t>
            </a:r>
          </a:p>
        </p:txBody>
      </p:sp>
    </p:spTree>
  </p:cSld>
  <p:clrMapOvr>
    <a:masterClrMapping/>
  </p:clrMapOvr>
  <p:transition spd="slow"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3312" y="3699913"/>
            <a:ext cx="2578727" cy="1432874"/>
            <a:chOff x="0" y="0"/>
            <a:chExt cx="4159440" cy="23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5" name="Group 5"/>
          <p:cNvGrpSpPr/>
          <p:nvPr/>
        </p:nvGrpSpPr>
        <p:grpSpPr>
          <a:xfrm>
            <a:off x="1584828" y="4273914"/>
            <a:ext cx="2087711" cy="2089050"/>
            <a:chOff x="0" y="0"/>
            <a:chExt cx="3367440" cy="336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>
            <a:off x="4368327" y="4097636"/>
            <a:ext cx="2088157" cy="2086818"/>
            <a:chOff x="0" y="0"/>
            <a:chExt cx="3368160" cy="336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>
            <a:off x="4121033" y="5266184"/>
            <a:ext cx="2582745" cy="1431089"/>
            <a:chOff x="0" y="0"/>
            <a:chExt cx="4165920" cy="2308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>
            <a:off x="7194672" y="3833310"/>
            <a:ext cx="2578727" cy="1432874"/>
            <a:chOff x="0" y="0"/>
            <a:chExt cx="4159440" cy="23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>
            <a:off x="7440180" y="4273914"/>
            <a:ext cx="2087711" cy="2089050"/>
            <a:chOff x="0" y="0"/>
            <a:chExt cx="3367440" cy="336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>
            <a:off x="10827035" y="4100091"/>
            <a:ext cx="2088157" cy="2086818"/>
            <a:chOff x="0" y="0"/>
            <a:chExt cx="3368160" cy="336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>
            <a:off x="10632808" y="5219575"/>
            <a:ext cx="2582745" cy="1431089"/>
            <a:chOff x="0" y="0"/>
            <a:chExt cx="4165920" cy="2308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>
            <a:off x="13858029" y="3699913"/>
            <a:ext cx="2521577" cy="1432874"/>
            <a:chOff x="0" y="0"/>
            <a:chExt cx="4067258" cy="23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67197" cy="2311146"/>
            </a:xfrm>
            <a:custGeom>
              <a:avLst/>
              <a:gdLst/>
              <a:ahLst/>
              <a:cxnLst/>
              <a:rect l="l" t="t" r="r" b="b"/>
              <a:pathLst>
                <a:path w="4067197" h="2311146">
                  <a:moveTo>
                    <a:pt x="4067197" y="1243076"/>
                  </a:moveTo>
                  <a:cubicBezTo>
                    <a:pt x="3112335" y="1031875"/>
                    <a:pt x="3112335" y="1031875"/>
                    <a:pt x="3112335" y="1031875"/>
                  </a:cubicBezTo>
                  <a:cubicBezTo>
                    <a:pt x="3241984" y="905129"/>
                    <a:pt x="3241984" y="905129"/>
                    <a:pt x="3241984" y="905129"/>
                  </a:cubicBezTo>
                  <a:cubicBezTo>
                    <a:pt x="2894265" y="573278"/>
                    <a:pt x="2434407" y="374142"/>
                    <a:pt x="1921645" y="374142"/>
                  </a:cubicBezTo>
                  <a:cubicBezTo>
                    <a:pt x="866442" y="374142"/>
                    <a:pt x="11798" y="1237107"/>
                    <a:pt x="0" y="2311146"/>
                  </a:cubicBezTo>
                  <a:cubicBezTo>
                    <a:pt x="11798" y="1031875"/>
                    <a:pt x="1031608" y="0"/>
                    <a:pt x="2281162" y="0"/>
                  </a:cubicBezTo>
                  <a:cubicBezTo>
                    <a:pt x="2799885" y="0"/>
                    <a:pt x="3277377" y="175006"/>
                    <a:pt x="3660489" y="476758"/>
                  </a:cubicBezTo>
                  <a:cubicBezTo>
                    <a:pt x="3760707" y="374142"/>
                    <a:pt x="3760707" y="374142"/>
                    <a:pt x="3760707" y="374142"/>
                  </a:cubicBezTo>
                  <a:lnTo>
                    <a:pt x="406719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>
            <a:off x="14074962" y="4150900"/>
            <a:ext cx="2087711" cy="2089050"/>
            <a:chOff x="0" y="0"/>
            <a:chExt cx="3367440" cy="3369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3" name="Freeform 23"/>
          <p:cNvSpPr/>
          <p:nvPr/>
        </p:nvSpPr>
        <p:spPr>
          <a:xfrm>
            <a:off x="2069511" y="4580104"/>
            <a:ext cx="977057" cy="1121882"/>
          </a:xfrm>
          <a:custGeom>
            <a:avLst/>
            <a:gdLst/>
            <a:ahLst/>
            <a:cxnLst/>
            <a:rect l="l" t="t" r="r" b="b"/>
            <a:pathLst>
              <a:path w="977057" h="1121882">
                <a:moveTo>
                  <a:pt x="0" y="0"/>
                </a:moveTo>
                <a:lnTo>
                  <a:pt x="977057" y="0"/>
                </a:lnTo>
                <a:lnTo>
                  <a:pt x="977057" y="1121882"/>
                </a:lnTo>
                <a:lnTo>
                  <a:pt x="0" y="1121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986339" y="4892399"/>
            <a:ext cx="995393" cy="955577"/>
          </a:xfrm>
          <a:custGeom>
            <a:avLst/>
            <a:gdLst/>
            <a:ahLst/>
            <a:cxnLst/>
            <a:rect l="l" t="t" r="r" b="b"/>
            <a:pathLst>
              <a:path w="995393" h="955577">
                <a:moveTo>
                  <a:pt x="0" y="0"/>
                </a:moveTo>
                <a:lnTo>
                  <a:pt x="995393" y="0"/>
                </a:lnTo>
                <a:lnTo>
                  <a:pt x="995393" y="955578"/>
                </a:lnTo>
                <a:lnTo>
                  <a:pt x="0" y="9555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664786" y="4719021"/>
            <a:ext cx="1114987" cy="952807"/>
          </a:xfrm>
          <a:custGeom>
            <a:avLst/>
            <a:gdLst/>
            <a:ahLst/>
            <a:cxnLst/>
            <a:rect l="l" t="t" r="r" b="b"/>
            <a:pathLst>
              <a:path w="1114987" h="952807">
                <a:moveTo>
                  <a:pt x="0" y="0"/>
                </a:moveTo>
                <a:lnTo>
                  <a:pt x="1114987" y="0"/>
                </a:lnTo>
                <a:lnTo>
                  <a:pt x="1114987" y="952808"/>
                </a:lnTo>
                <a:lnTo>
                  <a:pt x="0" y="9528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611599" y="3758701"/>
            <a:ext cx="2729212" cy="2891964"/>
          </a:xfrm>
          <a:custGeom>
            <a:avLst/>
            <a:gdLst/>
            <a:ahLst/>
            <a:cxnLst/>
            <a:rect l="l" t="t" r="r" b="b"/>
            <a:pathLst>
              <a:path w="2729212" h="2891964">
                <a:moveTo>
                  <a:pt x="0" y="0"/>
                </a:moveTo>
                <a:lnTo>
                  <a:pt x="2729212" y="0"/>
                </a:lnTo>
                <a:lnTo>
                  <a:pt x="2729212" y="2891963"/>
                </a:lnTo>
                <a:lnTo>
                  <a:pt x="0" y="28919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4299942" y="4058147"/>
            <a:ext cx="2149280" cy="2149280"/>
          </a:xfrm>
          <a:custGeom>
            <a:avLst/>
            <a:gdLst/>
            <a:ahLst/>
            <a:cxnLst/>
            <a:rect l="l" t="t" r="r" b="b"/>
            <a:pathLst>
              <a:path w="2149280" h="2149280">
                <a:moveTo>
                  <a:pt x="0" y="0"/>
                </a:moveTo>
                <a:lnTo>
                  <a:pt x="2149280" y="0"/>
                </a:lnTo>
                <a:lnTo>
                  <a:pt x="2149280" y="2149280"/>
                </a:lnTo>
                <a:lnTo>
                  <a:pt x="0" y="2149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394685" y="7431022"/>
            <a:ext cx="2467998" cy="197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6"/>
              </a:lnSpc>
            </a:pPr>
            <a:r>
              <a:rPr lang="en-US" sz="1867" spc="182">
                <a:solidFill>
                  <a:srgbClr val="040506"/>
                </a:solidFill>
                <a:latin typeface="Montserrat Light Bold"/>
              </a:rPr>
              <a:t>ample resources to equip community and its people at times of calamity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083210" y="2090545"/>
            <a:ext cx="2658392" cy="186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1767" spc="173">
                <a:solidFill>
                  <a:srgbClr val="040506"/>
                </a:solidFill>
                <a:latin typeface="Montserrat Light Bold"/>
              </a:rPr>
              <a:t>Quick access to generalised emergency helplines and contacts of specialised NGOs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121033" y="1013758"/>
            <a:ext cx="2397605" cy="1000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5"/>
              </a:lnSpc>
            </a:pPr>
            <a:r>
              <a:rPr lang="en-US" sz="2902" spc="40">
                <a:solidFill>
                  <a:srgbClr val="040506"/>
                </a:solidFill>
                <a:latin typeface="Montserrat Classic Bold"/>
              </a:rPr>
              <a:t>emergency contacts: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280129" y="7258645"/>
            <a:ext cx="2855364" cy="2046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9"/>
              </a:lnSpc>
            </a:pPr>
            <a:r>
              <a:rPr lang="en-US" sz="2252" spc="220">
                <a:solidFill>
                  <a:srgbClr val="040506"/>
                </a:solidFill>
                <a:latin typeface="Montserrat Light Bold"/>
              </a:rPr>
              <a:t>Your donation saves lives and strengthens disaster-hit communitie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0146490" y="1353105"/>
            <a:ext cx="3555382" cy="2180843"/>
            <a:chOff x="0" y="0"/>
            <a:chExt cx="4740509" cy="2907790"/>
          </a:xfrm>
        </p:grpSpPr>
        <p:sp>
          <p:nvSpPr>
            <p:cNvPr id="33" name="TextBox 33"/>
            <p:cNvSpPr txBox="1"/>
            <p:nvPr/>
          </p:nvSpPr>
          <p:spPr>
            <a:xfrm>
              <a:off x="0" y="1168163"/>
              <a:ext cx="4740509" cy="1739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2"/>
                </a:lnSpc>
              </a:pPr>
              <a:r>
                <a:rPr lang="en-US" sz="1842" spc="180">
                  <a:solidFill>
                    <a:srgbClr val="040506"/>
                  </a:solidFill>
                  <a:latin typeface="Montserrat Light Bold"/>
                </a:rPr>
                <a:t>Improved communication and coordination streamline emergency responses.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247837" y="-38100"/>
              <a:ext cx="4244835" cy="1152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1"/>
                </a:lnSpc>
              </a:pPr>
              <a:r>
                <a:rPr lang="en-US" sz="2602" spc="36">
                  <a:solidFill>
                    <a:srgbClr val="040506"/>
                  </a:solidFill>
                  <a:latin typeface="Montserrat Classic Bold"/>
                </a:rPr>
                <a:t>Enhanced Communication: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732650" y="6291773"/>
            <a:ext cx="3657938" cy="2673723"/>
            <a:chOff x="0" y="0"/>
            <a:chExt cx="4877251" cy="3564963"/>
          </a:xfrm>
        </p:grpSpPr>
        <p:sp>
          <p:nvSpPr>
            <p:cNvPr id="36" name="TextBox 36"/>
            <p:cNvSpPr txBox="1"/>
            <p:nvPr/>
          </p:nvSpPr>
          <p:spPr>
            <a:xfrm>
              <a:off x="0" y="1291955"/>
              <a:ext cx="4877251" cy="2273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20"/>
                </a:lnSpc>
              </a:pPr>
              <a:r>
                <a:rPr lang="en-US" sz="2116" spc="207">
                  <a:solidFill>
                    <a:srgbClr val="040506"/>
                  </a:solidFill>
                  <a:latin typeface="Montserrat Light Bold"/>
                </a:rPr>
                <a:t>-  Building resilient communities equipped to face any disaster scenario.</a:t>
              </a:r>
            </a:p>
            <a:p>
              <a:pPr algn="ctr">
                <a:lnSpc>
                  <a:spcPts val="1936"/>
                </a:lnSpc>
              </a:pPr>
              <a:endParaRPr lang="en-US" sz="2116" spc="207">
                <a:solidFill>
                  <a:srgbClr val="040506"/>
                </a:solidFill>
                <a:latin typeface="Montserrat Light Bold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289244" y="-57150"/>
              <a:ext cx="4092744" cy="1314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05"/>
                </a:lnSpc>
              </a:pPr>
              <a:r>
                <a:rPr lang="en-US" sz="2902" spc="40">
                  <a:solidFill>
                    <a:srgbClr val="040506"/>
                  </a:solidFill>
                  <a:latin typeface="Montserrat Classic Bold"/>
                </a:rPr>
                <a:t>Resilient Communities: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213312" y="-1906"/>
            <a:ext cx="15407044" cy="821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9"/>
              </a:lnSpc>
              <a:spcBef>
                <a:spcPct val="0"/>
              </a:spcBef>
            </a:pPr>
            <a:r>
              <a:rPr lang="en-US" sz="5099">
                <a:solidFill>
                  <a:srgbClr val="040506"/>
                </a:solidFill>
                <a:latin typeface="Playfair Display SC Bold"/>
              </a:rPr>
              <a:t>Benefits and Impacts Solution Will Create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59238" y="6305815"/>
            <a:ext cx="2686148" cy="1000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5"/>
              </a:lnSpc>
            </a:pPr>
            <a:r>
              <a:rPr lang="en-US" sz="2902" spc="40">
                <a:solidFill>
                  <a:srgbClr val="040506"/>
                </a:solidFill>
                <a:latin typeface="Montserrat Classic Bold"/>
              </a:rPr>
              <a:t>Ample resources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689221" y="6806042"/>
            <a:ext cx="2037182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040506"/>
                </a:solidFill>
                <a:latin typeface="Open Sauce Bold"/>
              </a:rPr>
              <a:t>Donate</a:t>
            </a:r>
          </a:p>
        </p:txBody>
      </p:sp>
    </p:spTree>
  </p:cSld>
  <p:clrMapOvr>
    <a:masterClrMapping/>
  </p:clrMapOvr>
  <p:transition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75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7312" y="1028700"/>
            <a:ext cx="15591759" cy="8229600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95914" y="3603602"/>
            <a:ext cx="3086100" cy="4784036"/>
            <a:chOff x="0" y="0"/>
            <a:chExt cx="812800" cy="1259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00738" y="3603602"/>
            <a:ext cx="3086100" cy="4784036"/>
            <a:chOff x="0" y="0"/>
            <a:chExt cx="812800" cy="12599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00738" y="5528564"/>
            <a:ext cx="3086100" cy="507624"/>
            <a:chOff x="0" y="0"/>
            <a:chExt cx="812800" cy="1336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Certification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301162" y="3603602"/>
            <a:ext cx="3086100" cy="4784036"/>
            <a:chOff x="0" y="0"/>
            <a:chExt cx="812800" cy="12599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01162" y="5528564"/>
            <a:ext cx="3086100" cy="507624"/>
            <a:chOff x="0" y="0"/>
            <a:chExt cx="812800" cy="13369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Collaboration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705986" y="3603602"/>
            <a:ext cx="3086100" cy="4784036"/>
            <a:chOff x="0" y="0"/>
            <a:chExt cx="812800" cy="125999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705986" y="5528564"/>
            <a:ext cx="3086100" cy="507624"/>
            <a:chOff x="0" y="0"/>
            <a:chExt cx="812800" cy="13369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Innovation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7062893" y="4100367"/>
            <a:ext cx="789574" cy="975879"/>
          </a:xfrm>
          <a:custGeom>
            <a:avLst/>
            <a:gdLst/>
            <a:ahLst/>
            <a:cxnLst/>
            <a:rect l="l" t="t" r="r" b="b"/>
            <a:pathLst>
              <a:path w="789574" h="975879">
                <a:moveTo>
                  <a:pt x="0" y="0"/>
                </a:moveTo>
                <a:lnTo>
                  <a:pt x="789574" y="0"/>
                </a:lnTo>
                <a:lnTo>
                  <a:pt x="789574" y="975879"/>
                </a:lnTo>
                <a:lnTo>
                  <a:pt x="0" y="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026080" y="4182701"/>
            <a:ext cx="1397344" cy="1049278"/>
          </a:xfrm>
          <a:custGeom>
            <a:avLst/>
            <a:gdLst/>
            <a:ahLst/>
            <a:cxnLst/>
            <a:rect l="l" t="t" r="r" b="b"/>
            <a:pathLst>
              <a:path w="1397344" h="1049278">
                <a:moveTo>
                  <a:pt x="0" y="0"/>
                </a:moveTo>
                <a:lnTo>
                  <a:pt x="1397344" y="0"/>
                </a:lnTo>
                <a:lnTo>
                  <a:pt x="1397344" y="1049278"/>
                </a:lnTo>
                <a:lnTo>
                  <a:pt x="0" y="1049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766998" y="4165193"/>
            <a:ext cx="964077" cy="978307"/>
          </a:xfrm>
          <a:custGeom>
            <a:avLst/>
            <a:gdLst/>
            <a:ahLst/>
            <a:cxnLst/>
            <a:rect l="l" t="t" r="r" b="b"/>
            <a:pathLst>
              <a:path w="964077" h="97830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3440521" y="4123630"/>
            <a:ext cx="1079092" cy="1061434"/>
          </a:xfrm>
          <a:custGeom>
            <a:avLst/>
            <a:gdLst/>
            <a:ahLst/>
            <a:cxnLst/>
            <a:rect l="l" t="t" r="r" b="b"/>
            <a:pathLst>
              <a:path w="1079092" h="1061434">
                <a:moveTo>
                  <a:pt x="0" y="0"/>
                </a:moveTo>
                <a:lnTo>
                  <a:pt x="1079091" y="0"/>
                </a:lnTo>
                <a:lnTo>
                  <a:pt x="1079091" y="1061433"/>
                </a:lnTo>
                <a:lnTo>
                  <a:pt x="0" y="10614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3690980" y="1702311"/>
            <a:ext cx="10906040" cy="81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SCALABILTY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89392" y="6022460"/>
            <a:ext cx="3054146" cy="2272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4"/>
              </a:lnSpc>
              <a:spcBef>
                <a:spcPct val="0"/>
              </a:spcBef>
            </a:pPr>
            <a:r>
              <a:rPr lang="en-US" sz="1901" spc="186">
                <a:solidFill>
                  <a:srgbClr val="231F20"/>
                </a:solidFill>
                <a:latin typeface="Montserrat Light"/>
              </a:rPr>
              <a:t>Real-world deployment of platform, ensuring it can handle increasing user loads and adapt to evolving needs.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900738" y="6118931"/>
            <a:ext cx="3086100" cy="2140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43"/>
              </a:lnSpc>
              <a:spcBef>
                <a:spcPct val="0"/>
              </a:spcBef>
            </a:pPr>
            <a:r>
              <a:rPr lang="en-US" sz="1770" spc="173">
                <a:solidFill>
                  <a:srgbClr val="231F20"/>
                </a:solidFill>
                <a:latin typeface="Montserrat Light"/>
              </a:rPr>
              <a:t>Seek government and multinational certifications to validate platform's reliability, security, and compliance with industry standards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301162" y="6129692"/>
            <a:ext cx="3086100" cy="216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10"/>
              </a:lnSpc>
              <a:spcBef>
                <a:spcPct val="0"/>
              </a:spcBef>
            </a:pPr>
            <a:r>
              <a:rPr lang="en-US" sz="1819" spc="178">
                <a:solidFill>
                  <a:srgbClr val="231F20"/>
                </a:solidFill>
                <a:latin typeface="Montserrat Light"/>
              </a:rPr>
              <a:t>Forge partnerships with government agencies and NGOs to enhance platform effectiveness and extend its reach to more communities.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500312" y="5528564"/>
            <a:ext cx="3086100" cy="507624"/>
            <a:chOff x="0" y="0"/>
            <a:chExt cx="812800" cy="13369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implementation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2701588" y="6076076"/>
            <a:ext cx="3086100" cy="1855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10"/>
              </a:lnSpc>
              <a:spcBef>
                <a:spcPct val="0"/>
              </a:spcBef>
            </a:pPr>
            <a:r>
              <a:rPr lang="en-US" sz="1819" spc="178">
                <a:solidFill>
                  <a:srgbClr val="231F20"/>
                </a:solidFill>
                <a:latin typeface="Montserrat Light"/>
              </a:rPr>
              <a:t>We can further add emergency alerts, as well as integrate a map’s API to show the possible evacuation routes.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6862934" y="4347825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1" y="0"/>
                </a:lnTo>
                <a:lnTo>
                  <a:pt x="15026801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931024" y="-285694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148994" r="-945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3006075" y="3985085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006075" y="6339993"/>
            <a:ext cx="1828744" cy="182874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3066218" y="517387"/>
            <a:ext cx="15859325" cy="2258023"/>
            <a:chOff x="0" y="0"/>
            <a:chExt cx="1537211" cy="21886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308840" y="6632248"/>
            <a:ext cx="1223216" cy="1223216"/>
          </a:xfrm>
          <a:custGeom>
            <a:avLst/>
            <a:gdLst/>
            <a:ahLst/>
            <a:cxnLst/>
            <a:rect l="l" t="t" r="r" b="b"/>
            <a:pathLst>
              <a:path w="1223216" h="1223216">
                <a:moveTo>
                  <a:pt x="0" y="0"/>
                </a:moveTo>
                <a:lnTo>
                  <a:pt x="1223215" y="0"/>
                </a:lnTo>
                <a:lnTo>
                  <a:pt x="1223215" y="1223216"/>
                </a:lnTo>
                <a:lnTo>
                  <a:pt x="0" y="1223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150964" y="4455194"/>
            <a:ext cx="914372" cy="914372"/>
          </a:xfrm>
          <a:custGeom>
            <a:avLst/>
            <a:gdLst/>
            <a:ahLst/>
            <a:cxnLst/>
            <a:rect l="l" t="t" r="r" b="b"/>
            <a:pathLst>
              <a:path w="914372" h="914372">
                <a:moveTo>
                  <a:pt x="0" y="0"/>
                </a:moveTo>
                <a:lnTo>
                  <a:pt x="914372" y="0"/>
                </a:lnTo>
                <a:lnTo>
                  <a:pt x="914372" y="914372"/>
                </a:lnTo>
                <a:lnTo>
                  <a:pt x="0" y="9143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920447" y="4565996"/>
            <a:ext cx="611608" cy="692769"/>
          </a:xfrm>
          <a:custGeom>
            <a:avLst/>
            <a:gdLst/>
            <a:ahLst/>
            <a:cxnLst/>
            <a:rect l="l" t="t" r="r" b="b"/>
            <a:pathLst>
              <a:path w="611608" h="692769">
                <a:moveTo>
                  <a:pt x="0" y="0"/>
                </a:moveTo>
                <a:lnTo>
                  <a:pt x="611608" y="0"/>
                </a:lnTo>
                <a:lnTo>
                  <a:pt x="611608" y="692769"/>
                </a:lnTo>
                <a:lnTo>
                  <a:pt x="0" y="692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072304" y="4517675"/>
            <a:ext cx="7132181" cy="124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26"/>
              </a:lnSpc>
              <a:spcBef>
                <a:spcPct val="0"/>
              </a:spcBef>
            </a:pPr>
            <a:r>
              <a:rPr lang="en-US" sz="2410" spc="236">
                <a:solidFill>
                  <a:srgbClr val="231F20"/>
                </a:solidFill>
                <a:latin typeface="Montserrat Light"/>
              </a:rPr>
              <a:t>Structure and style web content. HTML for structure, CSS for layout, colors, and fonts.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72304" y="7216265"/>
            <a:ext cx="7132181" cy="124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26"/>
              </a:lnSpc>
              <a:spcBef>
                <a:spcPct val="0"/>
              </a:spcBef>
            </a:pPr>
            <a:r>
              <a:rPr lang="en-US" sz="2410" spc="236">
                <a:solidFill>
                  <a:srgbClr val="231F20"/>
                </a:solidFill>
                <a:latin typeface="Montserrat Light"/>
              </a:rPr>
              <a:t>Utilizes pre-built utility classes for rapid, custom design creation, streamlining styling complexities.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06075" y="1019165"/>
            <a:ext cx="7416941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</a:rPr>
              <a:t>TECH STACK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072304" y="3903360"/>
            <a:ext cx="7132181" cy="693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34"/>
              </a:lnSpc>
              <a:spcBef>
                <a:spcPct val="0"/>
              </a:spcBef>
            </a:pPr>
            <a:r>
              <a:rPr lang="en-US" sz="4010" spc="393">
                <a:solidFill>
                  <a:srgbClr val="231F20"/>
                </a:solidFill>
                <a:latin typeface="Montserrat Light Bold"/>
              </a:rPr>
              <a:t>HTML &amp; CSS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72304" y="6601949"/>
            <a:ext cx="7132181" cy="693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34"/>
              </a:lnSpc>
              <a:spcBef>
                <a:spcPct val="0"/>
              </a:spcBef>
            </a:pPr>
            <a:r>
              <a:rPr lang="en-US" sz="4010" spc="393">
                <a:solidFill>
                  <a:srgbClr val="231F20"/>
                </a:solidFill>
                <a:latin typeface="Montserrat Light Bold"/>
              </a:rPr>
              <a:t>Tailwind CSS</a:t>
            </a:r>
          </a:p>
        </p:txBody>
      </p:sp>
    </p:spTree>
  </p:cSld>
  <p:clrMapOvr>
    <a:masterClrMapping/>
  </p:clrMapOvr>
  <p:transition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324</Words>
  <Application>Microsoft Office PowerPoint</Application>
  <PresentationFormat>Custom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Playfair Display SC Bold</vt:lpstr>
      <vt:lpstr>Calibri</vt:lpstr>
      <vt:lpstr>Archivo Black</vt:lpstr>
      <vt:lpstr>Open Sauce Bold</vt:lpstr>
      <vt:lpstr>Montserrat Classic</vt:lpstr>
      <vt:lpstr>Alta</vt:lpstr>
      <vt:lpstr>Montserrat Classic Bold</vt:lpstr>
      <vt:lpstr>Georgia Pro Bold</vt:lpstr>
      <vt:lpstr>Montserrat Light</vt:lpstr>
      <vt:lpstr>Arial</vt:lpstr>
      <vt:lpstr>Montserrat Light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ResQHub</dc:title>
  <cp:lastModifiedBy>Devina Agrawal</cp:lastModifiedBy>
  <cp:revision>2</cp:revision>
  <dcterms:created xsi:type="dcterms:W3CDTF">2006-08-16T00:00:00Z</dcterms:created>
  <dcterms:modified xsi:type="dcterms:W3CDTF">2024-09-20T18:45:00Z</dcterms:modified>
  <dc:identifier>DAGC2SmxSQs</dc:identifier>
</cp:coreProperties>
</file>